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8"/>
  </p:notesMasterIdLst>
  <p:sldIdLst>
    <p:sldId id="260" r:id="rId3"/>
    <p:sldId id="258" r:id="rId4"/>
    <p:sldId id="273" r:id="rId5"/>
    <p:sldId id="274" r:id="rId6"/>
    <p:sldId id="275" r:id="rId7"/>
  </p:sldIdLst>
  <p:sldSz cx="21336000" cy="13335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8E5"/>
    <a:srgbClr val="018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8" autoAdjust="0"/>
    <p:restoredTop sz="94676" autoAdjust="0"/>
  </p:normalViewPr>
  <p:slideViewPr>
    <p:cSldViewPr>
      <p:cViewPr varScale="1">
        <p:scale>
          <a:sx n="45" d="100"/>
          <a:sy n="45" d="100"/>
        </p:scale>
        <p:origin x="-942" y="-96"/>
      </p:cViewPr>
      <p:guideLst>
        <p:guide orient="horz" pos="4200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99ED4-4F53-4E93-8043-610AB10E34B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B388CE-A517-44E8-BF61-A5A8B782D318}">
      <dgm:prSet phldrT="[Text]" custT="1"/>
      <dgm:spPr/>
      <dgm:t>
        <a:bodyPr/>
        <a:lstStyle/>
        <a:p>
          <a:r>
            <a:rPr lang="en-U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input</a:t>
          </a:r>
          <a:endParaRPr lang="en-US" sz="48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EAE2C60-092F-497F-B570-020C550A6621}" type="sibTrans" cxnId="{482B6A3F-D965-49B9-A33A-9D3BF33DF6B1}">
      <dgm:prSet/>
      <dgm:spPr/>
      <dgm:t>
        <a:bodyPr/>
        <a:lstStyle/>
        <a:p>
          <a:endParaRPr lang="en-US"/>
        </a:p>
      </dgm:t>
    </dgm:pt>
    <dgm:pt modelId="{79E75515-0831-4E6B-9F72-8BE9FAB93114}" type="parTrans" cxnId="{482B6A3F-D965-49B9-A33A-9D3BF33DF6B1}">
      <dgm:prSet/>
      <dgm:spPr/>
      <dgm:t>
        <a:bodyPr/>
        <a:lstStyle/>
        <a:p>
          <a:endParaRPr lang="en-US"/>
        </a:p>
      </dgm:t>
    </dgm:pt>
    <dgm:pt modelId="{6BE3BBB3-4FB8-439C-A138-0927B493684F}" type="pres">
      <dgm:prSet presAssocID="{BA999ED4-4F53-4E93-8043-610AB10E34B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ECCA4C8-6598-44DA-BFBC-DA16E4FEBE71}" type="pres">
      <dgm:prSet presAssocID="{BA999ED4-4F53-4E93-8043-610AB10E34B8}" presName="arrowNode" presStyleLbl="node1" presStyleIdx="0" presStyleCnt="1" custAng="20628927" custScaleX="36065" custScaleY="36065" custLinFactNeighborX="-42404" custLinFactNeighborY="-35813"/>
      <dgm:spPr/>
      <dgm:t>
        <a:bodyPr/>
        <a:lstStyle/>
        <a:p>
          <a:endParaRPr lang="en-US"/>
        </a:p>
      </dgm:t>
    </dgm:pt>
    <dgm:pt modelId="{8DF9AC83-571C-48AD-BA3E-14752B2E1632}" type="pres">
      <dgm:prSet presAssocID="{4AB388CE-A517-44E8-BF61-A5A8B782D318}" presName="txNode1" presStyleLbl="revTx" presStyleIdx="0" presStyleCnt="1" custAng="1949717" custScaleY="53676" custLinFactNeighborX="-2467" custLinFactNeighborY="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B6A3F-D965-49B9-A33A-9D3BF33DF6B1}" srcId="{BA999ED4-4F53-4E93-8043-610AB10E34B8}" destId="{4AB388CE-A517-44E8-BF61-A5A8B782D318}" srcOrd="0" destOrd="0" parTransId="{79E75515-0831-4E6B-9F72-8BE9FAB93114}" sibTransId="{CEAE2C60-092F-497F-B570-020C550A6621}"/>
    <dgm:cxn modelId="{CADAC95E-9889-47E9-B6A8-5BA315F9FDDE}" type="presOf" srcId="{BA999ED4-4F53-4E93-8043-610AB10E34B8}" destId="{6BE3BBB3-4FB8-439C-A138-0927B493684F}" srcOrd="0" destOrd="0" presId="urn:microsoft.com/office/officeart/2009/3/layout/DescendingProcess"/>
    <dgm:cxn modelId="{295FCEEF-3539-4545-A850-46D4BE2A2FAE}" type="presOf" srcId="{4AB388CE-A517-44E8-BF61-A5A8B782D318}" destId="{8DF9AC83-571C-48AD-BA3E-14752B2E1632}" srcOrd="0" destOrd="0" presId="urn:microsoft.com/office/officeart/2009/3/layout/DescendingProcess"/>
    <dgm:cxn modelId="{1AC7E8E9-9A2B-4DEA-B2ED-BDB895C7D11A}" type="presParOf" srcId="{6BE3BBB3-4FB8-439C-A138-0927B493684F}" destId="{9ECCA4C8-6598-44DA-BFBC-DA16E4FEBE71}" srcOrd="0" destOrd="0" presId="urn:microsoft.com/office/officeart/2009/3/layout/DescendingProcess"/>
    <dgm:cxn modelId="{401521D7-84EE-4993-9109-4002068EB32F}" type="presParOf" srcId="{6BE3BBB3-4FB8-439C-A138-0927B493684F}" destId="{8DF9AC83-571C-48AD-BA3E-14752B2E1632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CA4C8-6598-44DA-BFBC-DA16E4FEBE71}">
      <dsp:nvSpPr>
        <dsp:cNvPr id="0" name=""/>
        <dsp:cNvSpPr/>
      </dsp:nvSpPr>
      <dsp:spPr>
        <a:xfrm rot="3425301">
          <a:off x="3934033" y="1655857"/>
          <a:ext cx="2952281" cy="205884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9AC83-571C-48AD-BA3E-14752B2E1632}">
      <dsp:nvSpPr>
        <dsp:cNvPr id="0" name=""/>
        <dsp:cNvSpPr/>
      </dsp:nvSpPr>
      <dsp:spPr>
        <a:xfrm rot="1949717">
          <a:off x="3990545" y="1768819"/>
          <a:ext cx="3859445" cy="81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input</a:t>
          </a:r>
          <a:endParaRPr lang="en-US" sz="4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990545" y="1768819"/>
        <a:ext cx="3859445" cy="81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1A1773-E08A-4F7E-AAE5-449397FF8A05}" type="datetimeFigureOut">
              <a:rPr lang="en-US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3855D9-4A1D-43DB-BCB2-6F8A5A0E6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F165DAE-7849-4673-975B-CD4239E1F1E0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77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1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59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93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8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784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39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98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66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28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3497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17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063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2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64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976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73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248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95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894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221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412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52413"/>
            <a:ext cx="20753387" cy="124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52413"/>
            <a:ext cx="20753387" cy="124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18" Type="http://schemas.openxmlformats.org/officeDocument/2006/relationships/image" Target="../media/image14.png"/><Relationship Id="rId26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microsoft.com/office/2007/relationships/hdphoto" Target="../media/hdphoto1.wdp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82563" y="647700"/>
            <a:ext cx="20396200" cy="37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8500" b="1" kern="300" spc="-300" dirty="0" smtClean="0">
                <a:solidFill>
                  <a:srgbClr val="FFC000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application</a:t>
            </a:r>
            <a:endParaRPr lang="en-US" sz="18500" b="1" kern="300" spc="-300" dirty="0">
              <a:solidFill>
                <a:srgbClr val="FFC000"/>
              </a:solidFill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381000" y="12712700"/>
            <a:ext cx="20607338" cy="511175"/>
            <a:chOff x="0" y="-24"/>
            <a:chExt cx="12981" cy="322"/>
          </a:xfrm>
        </p:grpSpPr>
        <p:sp>
          <p:nvSpPr>
            <p:cNvPr id="12292" name="Rectangle 3"/>
            <p:cNvSpPr>
              <a:spLocks/>
            </p:cNvSpPr>
            <p:nvPr/>
          </p:nvSpPr>
          <p:spPr bwMode="auto">
            <a:xfrm>
              <a:off x="0" y="21"/>
              <a:ext cx="305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 dirty="0" smtClean="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Graphic design / svetagraphics.com </a:t>
              </a: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2293" name="Rectangle 4"/>
            <p:cNvSpPr>
              <a:spLocks/>
            </p:cNvSpPr>
            <p:nvPr/>
          </p:nvSpPr>
          <p:spPr bwMode="auto">
            <a:xfrm>
              <a:off x="12440" y="-24"/>
              <a:ext cx="28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01</a:t>
              </a:r>
            </a:p>
          </p:txBody>
        </p:sp>
        <p:sp>
          <p:nvSpPr>
            <p:cNvPr id="12294" name="Oval 5"/>
            <p:cNvSpPr>
              <a:spLocks/>
            </p:cNvSpPr>
            <p:nvPr/>
          </p:nvSpPr>
          <p:spPr bwMode="auto">
            <a:xfrm>
              <a:off x="11776" y="12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6" name="Oval 7"/>
            <p:cNvSpPr>
              <a:spLocks/>
            </p:cNvSpPr>
            <p:nvPr/>
          </p:nvSpPr>
          <p:spPr bwMode="auto">
            <a:xfrm>
              <a:off x="1189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7" name="Oval 8"/>
            <p:cNvSpPr>
              <a:spLocks/>
            </p:cNvSpPr>
            <p:nvPr/>
          </p:nvSpPr>
          <p:spPr bwMode="auto">
            <a:xfrm>
              <a:off x="1201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8" name="Oval 9"/>
            <p:cNvSpPr>
              <a:spLocks/>
            </p:cNvSpPr>
            <p:nvPr/>
          </p:nvSpPr>
          <p:spPr bwMode="auto">
            <a:xfrm>
              <a:off x="1213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9" name="Oval 10"/>
            <p:cNvSpPr>
              <a:spLocks/>
            </p:cNvSpPr>
            <p:nvPr/>
          </p:nvSpPr>
          <p:spPr bwMode="auto">
            <a:xfrm>
              <a:off x="1225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3" name="Freeform 24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12789" y="62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rgbClr val="C9C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09900" y="4882396"/>
            <a:ext cx="1198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kern="300" cap="all" spc="-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framework</a:t>
            </a:r>
            <a:endParaRPr lang="en-US" sz="11000" b="1" cap="al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3156109"/>
            <a:ext cx="92656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800" kern="300" spc="-300" dirty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data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/>
          </p:cNvSpPr>
          <p:nvPr/>
        </p:nvSpPr>
        <p:spPr bwMode="auto">
          <a:xfrm>
            <a:off x="685800" y="32157"/>
            <a:ext cx="1973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8000" spc="-300" dirty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s</a:t>
            </a:r>
            <a:r>
              <a:rPr lang="en-US" sz="8000" spc="-300" dirty="0" smtClean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ome of the problems we are trying to solve</a:t>
            </a:r>
            <a:endParaRPr lang="en-US" sz="8000" spc="-300" dirty="0">
              <a:solidFill>
                <a:srgbClr val="0092D1"/>
              </a:solidFill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8694402" y="12687300"/>
            <a:ext cx="2293938" cy="508000"/>
            <a:chOff x="11536" y="-40"/>
            <a:chExt cx="1445" cy="320"/>
          </a:xfrm>
        </p:grpSpPr>
        <p:sp>
          <p:nvSpPr>
            <p:cNvPr id="14343" name="Rectangle 5"/>
            <p:cNvSpPr>
              <a:spLocks/>
            </p:cNvSpPr>
            <p:nvPr/>
          </p:nvSpPr>
          <p:spPr bwMode="auto">
            <a:xfrm>
              <a:off x="12485" y="-40"/>
              <a:ext cx="28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02</a:t>
              </a:r>
            </a:p>
          </p:txBody>
        </p:sp>
        <p:sp>
          <p:nvSpPr>
            <p:cNvPr id="14344" name="Oval 6"/>
            <p:cNvSpPr>
              <a:spLocks/>
            </p:cNvSpPr>
            <p:nvPr/>
          </p:nvSpPr>
          <p:spPr bwMode="auto">
            <a:xfrm>
              <a:off x="11536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6" name="Oval 8"/>
            <p:cNvSpPr>
              <a:spLocks/>
            </p:cNvSpPr>
            <p:nvPr/>
          </p:nvSpPr>
          <p:spPr bwMode="auto">
            <a:xfrm>
              <a:off x="11656" y="128"/>
              <a:ext cx="80" cy="80"/>
            </a:xfrm>
            <a:prstGeom prst="ellipse">
              <a:avLst/>
            </a:prstGeom>
            <a:solidFill>
              <a:srgbClr val="00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7" name="Oval 9"/>
            <p:cNvSpPr>
              <a:spLocks/>
            </p:cNvSpPr>
            <p:nvPr/>
          </p:nvSpPr>
          <p:spPr bwMode="auto">
            <a:xfrm>
              <a:off x="11776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8" name="Oval 10"/>
            <p:cNvSpPr>
              <a:spLocks/>
            </p:cNvSpPr>
            <p:nvPr/>
          </p:nvSpPr>
          <p:spPr bwMode="auto">
            <a:xfrm>
              <a:off x="11896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/>
            </p:cNvSpPr>
            <p:nvPr/>
          </p:nvSpPr>
          <p:spPr bwMode="auto">
            <a:xfrm>
              <a:off x="12016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3" name="Freeform 25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12789" y="62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4" name="Freeform 26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-5400000">
              <a:off x="12240" y="64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6" name="Rectangle 28"/>
          <p:cNvSpPr>
            <a:spLocks/>
          </p:cNvSpPr>
          <p:nvPr/>
        </p:nvSpPr>
        <p:spPr bwMode="auto">
          <a:xfrm>
            <a:off x="8185931" y="4314975"/>
            <a:ext cx="839397" cy="46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0" tIns="0" rIns="0" bIns="0" anchor="ctr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buntu Titling Bold" charset="0"/>
                <a:ea typeface="ＭＳ Ｐゴシック" charset="0"/>
                <a:cs typeface="Ubuntu Titling Bold" charset="0"/>
                <a:sym typeface="Calibri" pitchFamily="34" charset="0"/>
              </a:rPr>
              <a:t>data source switch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19702251" y="4257559"/>
            <a:ext cx="947952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0" tIns="0" rIns="0" bIns="0" anchor="ctr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buntu Titling Bold" charset="0"/>
                <a:ea typeface="ＭＳ Ｐゴシック" charset="0"/>
                <a:cs typeface="Ubuntu Titling Bold" charset="0"/>
                <a:sym typeface="Calibri" pitchFamily="34" charset="0"/>
              </a:rPr>
              <a:t>multiple data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126" y="4621958"/>
            <a:ext cx="7101180" cy="4535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67" y="4059431"/>
            <a:ext cx="3629025" cy="247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1" y="7656056"/>
            <a:ext cx="3629025" cy="24765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10611293" y="5000094"/>
            <a:ext cx="8433140" cy="6239908"/>
          </a:xfrm>
          <a:custGeom>
            <a:avLst/>
            <a:gdLst>
              <a:gd name="connsiteX0" fmla="*/ 7676707 w 8433140"/>
              <a:gd name="connsiteY0" fmla="*/ 3505953 h 6239908"/>
              <a:gd name="connsiteX1" fmla="*/ 7485321 w 8433140"/>
              <a:gd name="connsiteY1" fmla="*/ 39739 h 6239908"/>
              <a:gd name="connsiteX2" fmla="*/ 7974419 w 8433140"/>
              <a:gd name="connsiteY2" fmla="*/ 5547404 h 6239908"/>
              <a:gd name="connsiteX3" fmla="*/ 0 w 8433140"/>
              <a:gd name="connsiteY3" fmla="*/ 4654269 h 62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3140" h="6239908">
                <a:moveTo>
                  <a:pt x="7676707" y="3505953"/>
                </a:moveTo>
                <a:cubicBezTo>
                  <a:pt x="7556204" y="1602725"/>
                  <a:pt x="7435702" y="-300503"/>
                  <a:pt x="7485321" y="39739"/>
                </a:cubicBezTo>
                <a:cubicBezTo>
                  <a:pt x="7534940" y="379981"/>
                  <a:pt x="9221973" y="4778316"/>
                  <a:pt x="7974419" y="5547404"/>
                </a:cubicBezTo>
                <a:cubicBezTo>
                  <a:pt x="6726865" y="6316492"/>
                  <a:pt x="3919870" y="6915460"/>
                  <a:pt x="0" y="4654269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336" name="Picture 143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38306"/>
            <a:ext cx="1790700" cy="1685925"/>
          </a:xfrm>
          <a:prstGeom prst="rect">
            <a:avLst/>
          </a:prstGeom>
        </p:spPr>
      </p:pic>
      <p:pic>
        <p:nvPicPr>
          <p:cNvPr id="14337" name="Picture 143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60" y="4257559"/>
            <a:ext cx="119062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73" y="4289280"/>
            <a:ext cx="3629025" cy="2476500"/>
          </a:xfrm>
          <a:prstGeom prst="rect">
            <a:avLst/>
          </a:prstGeom>
        </p:spPr>
      </p:pic>
      <p:pic>
        <p:nvPicPr>
          <p:cNvPr id="14338" name="Picture 143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13" y="7868097"/>
            <a:ext cx="119062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89" y="6920475"/>
            <a:ext cx="3629025" cy="2476500"/>
          </a:xfrm>
          <a:prstGeom prst="rect">
            <a:avLst/>
          </a:prstGeom>
        </p:spPr>
      </p:pic>
      <p:pic>
        <p:nvPicPr>
          <p:cNvPr id="14339" name="Picture 143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151" y="4405875"/>
            <a:ext cx="1343025" cy="828675"/>
          </a:xfrm>
          <a:prstGeom prst="rect">
            <a:avLst/>
          </a:prstGeom>
        </p:spPr>
      </p:pic>
      <p:pic>
        <p:nvPicPr>
          <p:cNvPr id="14340" name="Picture 143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7125262"/>
            <a:ext cx="1343025" cy="828675"/>
          </a:xfrm>
          <a:prstGeom prst="rect">
            <a:avLst/>
          </a:prstGeom>
        </p:spPr>
      </p:pic>
      <p:sp>
        <p:nvSpPr>
          <p:cNvPr id="14341" name="TextBox 14340"/>
          <p:cNvSpPr txBox="1"/>
          <p:nvPr/>
        </p:nvSpPr>
        <p:spPr>
          <a:xfrm>
            <a:off x="18550974" y="6535931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gradFill>
                  <a:gsLst>
                    <a:gs pos="0">
                      <a:schemeClr val="tx1">
                        <a:lumMod val="38000"/>
                        <a:lumOff val="62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ETL</a:t>
            </a:r>
            <a:endParaRPr lang="en-US" sz="4000" b="1" dirty="0">
              <a:gradFill>
                <a:gsLst>
                  <a:gs pos="0">
                    <a:schemeClr val="tx1">
                      <a:lumMod val="38000"/>
                      <a:lumOff val="62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22" y="4383724"/>
            <a:ext cx="306705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80" y="5234550"/>
            <a:ext cx="1581150" cy="37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86" y="5093827"/>
            <a:ext cx="7291388" cy="4657326"/>
          </a:xfrm>
          <a:prstGeom prst="rect">
            <a:avLst/>
          </a:prstGeom>
        </p:spPr>
      </p:pic>
      <p:pic>
        <p:nvPicPr>
          <p:cNvPr id="14369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960" y="6036968"/>
            <a:ext cx="17922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64" y="5395618"/>
            <a:ext cx="3067050" cy="2324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16" grpId="0"/>
      <p:bldP spid="30" grpId="0"/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2321001" y="4826445"/>
            <a:ext cx="7881526" cy="4219419"/>
          </a:xfrm>
          <a:prstGeom prst="roundRect">
            <a:avLst/>
          </a:prstGeom>
          <a:solidFill>
            <a:schemeClr val="accent1">
              <a:alpha val="19000"/>
            </a:schemeClr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srgbClr val="0178E5">
                <a:alpha val="20000"/>
              </a:srgbClr>
            </a:outerShdw>
            <a:reflection endPos="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313" name="Rectangle 1"/>
          <p:cNvSpPr>
            <a:spLocks/>
          </p:cNvSpPr>
          <p:nvPr/>
        </p:nvSpPr>
        <p:spPr bwMode="auto">
          <a:xfrm>
            <a:off x="5764782" y="4571861"/>
            <a:ext cx="4343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flatTx/>
          </a:bodyPr>
          <a:lstStyle/>
          <a:p>
            <a:pPr algn="l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- get data</a:t>
            </a:r>
          </a:p>
          <a:p>
            <a:pPr algn="l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-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format for R1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628817" y="122238"/>
            <a:ext cx="1169218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0000" spc="-300" dirty="0" smtClean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SQL code re-usability </a:t>
            </a:r>
            <a:endParaRPr lang="en-US" sz="10000" spc="-300" dirty="0">
              <a:solidFill>
                <a:srgbClr val="0092D1"/>
              </a:solidFill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381001" y="12687300"/>
            <a:ext cx="20607338" cy="525463"/>
            <a:chOff x="0" y="-40"/>
            <a:chExt cx="12981" cy="331"/>
          </a:xfrm>
        </p:grpSpPr>
        <p:sp>
          <p:nvSpPr>
            <p:cNvPr id="15369" name="Rectangle 5"/>
            <p:cNvSpPr>
              <a:spLocks/>
            </p:cNvSpPr>
            <p:nvPr/>
          </p:nvSpPr>
          <p:spPr bwMode="auto">
            <a:xfrm>
              <a:off x="0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5370" name="Rectangle 6"/>
            <p:cNvSpPr>
              <a:spLocks/>
            </p:cNvSpPr>
            <p:nvPr/>
          </p:nvSpPr>
          <p:spPr bwMode="auto">
            <a:xfrm>
              <a:off x="12486" y="-40"/>
              <a:ext cx="28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03</a:t>
              </a:r>
            </a:p>
          </p:txBody>
        </p:sp>
        <p:sp>
          <p:nvSpPr>
            <p:cNvPr id="15371" name="Oval 7"/>
            <p:cNvSpPr>
              <a:spLocks/>
            </p:cNvSpPr>
            <p:nvPr/>
          </p:nvSpPr>
          <p:spPr bwMode="auto">
            <a:xfrm>
              <a:off x="11584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2" name="Rectangle 8"/>
            <p:cNvSpPr>
              <a:spLocks/>
            </p:cNvSpPr>
            <p:nvPr/>
          </p:nvSpPr>
          <p:spPr bwMode="auto">
            <a:xfrm>
              <a:off x="5408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5373" name="Oval 9"/>
            <p:cNvSpPr>
              <a:spLocks/>
            </p:cNvSpPr>
            <p:nvPr/>
          </p:nvSpPr>
          <p:spPr bwMode="auto">
            <a:xfrm>
              <a:off x="11704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/>
            </p:cNvSpPr>
            <p:nvPr/>
          </p:nvSpPr>
          <p:spPr bwMode="auto">
            <a:xfrm>
              <a:off x="11824" y="128"/>
              <a:ext cx="80" cy="80"/>
            </a:xfrm>
            <a:prstGeom prst="ellipse">
              <a:avLst/>
            </a:prstGeom>
            <a:solidFill>
              <a:srgbClr val="00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5" name="Oval 11"/>
            <p:cNvSpPr>
              <a:spLocks/>
            </p:cNvSpPr>
            <p:nvPr/>
          </p:nvSpPr>
          <p:spPr bwMode="auto">
            <a:xfrm>
              <a:off x="11944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6" name="Oval 12"/>
            <p:cNvSpPr>
              <a:spLocks/>
            </p:cNvSpPr>
            <p:nvPr/>
          </p:nvSpPr>
          <p:spPr bwMode="auto">
            <a:xfrm>
              <a:off x="12064" y="128"/>
              <a:ext cx="80" cy="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0" name="Freeform 2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12789" y="62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1" name="Freeform 27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-5400000">
              <a:off x="12240" y="64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43" name="Rectangle 31"/>
          <p:cNvSpPr>
            <a:spLocks/>
          </p:cNvSpPr>
          <p:nvPr/>
        </p:nvSpPr>
        <p:spPr bwMode="auto">
          <a:xfrm>
            <a:off x="11756226" y="4720626"/>
            <a:ext cx="787400" cy="429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lIns="0" tIns="0" rIns="0" bIns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20000"/>
              </a:lnSpc>
            </a:pPr>
            <a:r>
              <a:rPr lang="en-US" sz="3200" dirty="0" smtClean="0">
                <a:solidFill>
                  <a:srgbClr val="0178E5"/>
                </a:solidFill>
                <a:latin typeface="Ubuntu Titling Bold"/>
                <a:ea typeface="MS PGothic" pitchFamily="34" charset="-128"/>
                <a:cs typeface="Calibri" pitchFamily="34" charset="0"/>
                <a:sym typeface="Calibri" pitchFamily="34" charset="0"/>
              </a:rPr>
              <a:t>CODE NOT RE-USED</a:t>
            </a:r>
            <a:endParaRPr lang="en-US" sz="3200" dirty="0">
              <a:solidFill>
                <a:srgbClr val="0178E5"/>
              </a:solidFill>
              <a:latin typeface="Ubuntu Titling Bold"/>
              <a:ea typeface="MS PGothic" pitchFamily="34" charset="-128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025" y="3863740"/>
            <a:ext cx="563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Titling Bold" charset="0"/>
                <a:ea typeface="ＭＳ Ｐゴシック" charset="0"/>
                <a:cs typeface="Ubuntu Titling Bold" charset="0"/>
              </a:rPr>
              <a:t>R1.GET_PATIENT_DEMO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Titling Bold" charset="0"/>
              <a:ea typeface="ＭＳ Ｐゴシック" charset="0"/>
              <a:cs typeface="Ubuntu Titling Bol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1224" y="8433793"/>
            <a:ext cx="563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Titling Bold" charset="0"/>
                <a:ea typeface="ＭＳ Ｐゴシック" charset="0"/>
                <a:cs typeface="Ubuntu Titling Bold" charset="0"/>
              </a:rPr>
              <a:t>R2.GET</a:t>
            </a:r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Titling Bold" charset="0"/>
                <a:ea typeface="ＭＳ Ｐゴシック" charset="0"/>
                <a:cs typeface="Ubuntu Titling Bold" charset="0"/>
              </a:rPr>
              <a:t>PATIENT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 Titling Bold" charset="0"/>
                <a:ea typeface="ＭＳ Ｐゴシック" charset="0"/>
                <a:cs typeface="Ubuntu Titling Bold" charset="0"/>
              </a:rPr>
              <a:t>DEMO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 Titling Bold" charset="0"/>
              <a:ea typeface="ＭＳ Ｐゴシック" charset="0"/>
              <a:cs typeface="Ubuntu Titling Bold" charset="0"/>
            </a:endParaRPr>
          </a:p>
        </p:txBody>
      </p:sp>
      <p:sp>
        <p:nvSpPr>
          <p:cNvPr id="36" name="Rectangle 1"/>
          <p:cNvSpPr>
            <a:spLocks/>
          </p:cNvSpPr>
          <p:nvPr/>
        </p:nvSpPr>
        <p:spPr bwMode="auto">
          <a:xfrm>
            <a:off x="5764783" y="9156464"/>
            <a:ext cx="4343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- get data</a:t>
            </a:r>
          </a:p>
          <a:p>
            <a:pPr algn="l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-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format for R2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8" name="Rectangle 2"/>
          <p:cNvSpPr>
            <a:spLocks/>
          </p:cNvSpPr>
          <p:nvPr/>
        </p:nvSpPr>
        <p:spPr bwMode="auto">
          <a:xfrm>
            <a:off x="12648148" y="5451961"/>
            <a:ext cx="7431439" cy="7414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glow rad="76200">
                    <a:schemeClr val="bg1">
                      <a:alpha val="69000"/>
                    </a:schemeClr>
                  </a:glow>
                </a:effectLst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Some reasons for not re-using the code</a:t>
            </a:r>
            <a:endParaRPr lang="en-US" sz="3200" dirty="0">
              <a:solidFill>
                <a:srgbClr val="C00000"/>
              </a:solidFill>
              <a:effectLst>
                <a:glow rad="76200">
                  <a:schemeClr val="bg1">
                    <a:alpha val="69000"/>
                  </a:schemeClr>
                </a:glow>
              </a:effectLst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5362" y="6431166"/>
            <a:ext cx="7126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Wrong sort order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Wrong format (concatenations, </a:t>
            </a:r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ets</a:t>
            </a: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Developer unaware that code already exist.</a:t>
            </a:r>
            <a:endParaRPr lang="en-US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2787671"/>
            <a:ext cx="7239000" cy="4623864"/>
          </a:xfrm>
          <a:prstGeom prst="rect">
            <a:avLst/>
          </a:prstGeom>
        </p:spPr>
      </p:pic>
      <p:pic>
        <p:nvPicPr>
          <p:cNvPr id="15393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200813"/>
            <a:ext cx="7239000" cy="46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8" y="3873933"/>
            <a:ext cx="17907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8" y="8313501"/>
            <a:ext cx="1790700" cy="16859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946141" y="4571861"/>
            <a:ext cx="1438275" cy="926655"/>
          </a:xfrm>
          <a:prstGeom prst="rightArrow">
            <a:avLst/>
          </a:prstGeom>
          <a:solidFill>
            <a:schemeClr val="accent1">
              <a:alpha val="32000"/>
            </a:schemeClr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69" y="9266834"/>
            <a:ext cx="15970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313" grpId="0"/>
      <p:bldP spid="13343" grpId="0"/>
      <p:bldP spid="2" grpId="0"/>
      <p:bldP spid="35" grpId="0"/>
      <p:bldP spid="36" grpId="0"/>
      <p:bldP spid="3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9982200" y="9109422"/>
            <a:ext cx="10756420" cy="3310215"/>
          </a:xfrm>
          <a:prstGeom prst="roundRect">
            <a:avLst>
              <a:gd name="adj" fmla="val 14463"/>
            </a:avLst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application data requests are sent to one place – GET_MY_DATA function.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function accepts XML document that contains the description of the data requested (App Module Name) and the list of required parameters.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is the job of this function to figure out what SQL against what sources should be executed.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output of the function is an XML document that contains all data that the App needs, formatted so it can be easily mapped.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685800" y="122238"/>
            <a:ext cx="1973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3200" spc="-300" dirty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s</a:t>
            </a:r>
            <a:r>
              <a:rPr lang="en-US" sz="13200" spc="-300" dirty="0" smtClean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olution overview</a:t>
            </a:r>
            <a:endParaRPr lang="en-US" sz="13200" spc="-300" dirty="0">
              <a:solidFill>
                <a:srgbClr val="0092D1"/>
              </a:solidFill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381000" y="12687300"/>
            <a:ext cx="20607338" cy="525463"/>
            <a:chOff x="0" y="-40"/>
            <a:chExt cx="12981" cy="331"/>
          </a:xfrm>
        </p:grpSpPr>
        <p:sp>
          <p:nvSpPr>
            <p:cNvPr id="16391" name="Rectangle 4"/>
            <p:cNvSpPr>
              <a:spLocks/>
            </p:cNvSpPr>
            <p:nvPr/>
          </p:nvSpPr>
          <p:spPr bwMode="auto">
            <a:xfrm>
              <a:off x="0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6392" name="Rectangle 5"/>
            <p:cNvSpPr>
              <a:spLocks/>
            </p:cNvSpPr>
            <p:nvPr/>
          </p:nvSpPr>
          <p:spPr bwMode="auto">
            <a:xfrm>
              <a:off x="12485" y="-40"/>
              <a:ext cx="28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04</a:t>
              </a:r>
            </a:p>
          </p:txBody>
        </p:sp>
        <p:sp>
          <p:nvSpPr>
            <p:cNvPr id="16393" name="Oval 6"/>
            <p:cNvSpPr>
              <a:spLocks/>
            </p:cNvSpPr>
            <p:nvPr/>
          </p:nvSpPr>
          <p:spPr bwMode="auto">
            <a:xfrm>
              <a:off x="1153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4" name="Rectangle 7"/>
            <p:cNvSpPr>
              <a:spLocks/>
            </p:cNvSpPr>
            <p:nvPr/>
          </p:nvSpPr>
          <p:spPr bwMode="auto">
            <a:xfrm>
              <a:off x="5408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6395" name="Oval 8"/>
            <p:cNvSpPr>
              <a:spLocks/>
            </p:cNvSpPr>
            <p:nvPr/>
          </p:nvSpPr>
          <p:spPr bwMode="auto">
            <a:xfrm>
              <a:off x="1165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6" name="Oval 9"/>
            <p:cNvSpPr>
              <a:spLocks/>
            </p:cNvSpPr>
            <p:nvPr/>
          </p:nvSpPr>
          <p:spPr bwMode="auto">
            <a:xfrm>
              <a:off x="1177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7" name="Oval 10"/>
            <p:cNvSpPr>
              <a:spLocks/>
            </p:cNvSpPr>
            <p:nvPr/>
          </p:nvSpPr>
          <p:spPr bwMode="auto">
            <a:xfrm>
              <a:off x="11896" y="128"/>
              <a:ext cx="80" cy="80"/>
            </a:xfrm>
            <a:prstGeom prst="ellipse">
              <a:avLst/>
            </a:prstGeom>
            <a:solidFill>
              <a:srgbClr val="00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Oval 11"/>
            <p:cNvSpPr>
              <a:spLocks/>
            </p:cNvSpPr>
            <p:nvPr/>
          </p:nvSpPr>
          <p:spPr bwMode="auto">
            <a:xfrm>
              <a:off x="1201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2" name="Freeform 25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12789" y="62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rgbClr val="C9C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3" name="Freeform 26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-5400000">
              <a:off x="12240" y="64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rgbClr val="C9C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 bwMode="auto">
          <a:xfrm>
            <a:off x="13868400" y="1028700"/>
            <a:ext cx="6686550" cy="6400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4333434" y="903744"/>
            <a:ext cx="5867504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Calibri" pitchFamily="34" charset="0"/>
              </a:rPr>
              <a:t>solution objectives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64" name="Rectangle 28"/>
          <p:cNvSpPr>
            <a:spLocks/>
          </p:cNvSpPr>
          <p:nvPr/>
        </p:nvSpPr>
        <p:spPr bwMode="auto">
          <a:xfrm>
            <a:off x="14325600" y="2019300"/>
            <a:ext cx="6381750" cy="51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600"/>
              </a:spcBef>
              <a:buClr>
                <a:srgbClr val="726A5E"/>
              </a:buClr>
              <a:buSzPct val="120000"/>
            </a:pPr>
            <a:r>
              <a:rPr lang="en-US" sz="2800" dirty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</a:t>
            </a: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eparation of labor between database and application development (app developers are not burdened with understanding of database nuances).</a:t>
            </a:r>
            <a:endParaRPr lang="en-US" sz="2800" dirty="0">
              <a:solidFill>
                <a:srgbClr val="726A5E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rgbClr val="726A5E"/>
              </a:buClr>
              <a:buSzPct val="120000"/>
              <a:buFont typeface="Calibri" pitchFamily="34" charset="0"/>
              <a:buChar char="•"/>
            </a:pP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All data base logic/code resides in the database.</a:t>
            </a:r>
          </a:p>
          <a:p>
            <a:pPr marL="342900" indent="-342900" algn="l">
              <a:spcBef>
                <a:spcPts val="600"/>
              </a:spcBef>
              <a:buClr>
                <a:srgbClr val="726A5E"/>
              </a:buClr>
              <a:buSzPct val="120000"/>
              <a:buFont typeface="Calibri" pitchFamily="34" charset="0"/>
              <a:buChar char="•"/>
            </a:pP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Reusability of SQL code</a:t>
            </a:r>
          </a:p>
          <a:p>
            <a:pPr marL="342900" indent="-342900" algn="l">
              <a:spcBef>
                <a:spcPts val="600"/>
              </a:spcBef>
              <a:buClr>
                <a:srgbClr val="726A5E"/>
              </a:buClr>
              <a:buSzPct val="120000"/>
              <a:buFont typeface="Calibri" pitchFamily="34" charset="0"/>
              <a:buChar char="•"/>
            </a:pP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Ease of tracing and tuning.</a:t>
            </a:r>
          </a:p>
          <a:p>
            <a:pPr marL="342900" indent="-342900" algn="l">
              <a:spcBef>
                <a:spcPts val="600"/>
              </a:spcBef>
              <a:buClr>
                <a:srgbClr val="726A5E"/>
              </a:buClr>
              <a:buSzPct val="120000"/>
              <a:buFont typeface="Calibri" pitchFamily="34" charset="0"/>
              <a:buChar char="•"/>
            </a:pP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Ease of dispatching to appropriate data source.</a:t>
            </a:r>
          </a:p>
          <a:p>
            <a:pPr marL="342900" indent="-342900" algn="l">
              <a:spcBef>
                <a:spcPts val="600"/>
              </a:spcBef>
              <a:buClr>
                <a:srgbClr val="726A5E"/>
              </a:buClr>
              <a:buSzPct val="120000"/>
              <a:buFont typeface="Calibri" pitchFamily="34" charset="0"/>
              <a:buChar char="•"/>
            </a:pPr>
            <a:r>
              <a:rPr lang="en-US" sz="2800" dirty="0" smtClean="0">
                <a:solidFill>
                  <a:srgbClr val="726A5E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Metadata-driven dispatch.</a:t>
            </a:r>
            <a:endParaRPr lang="en-US" sz="2800" dirty="0">
              <a:solidFill>
                <a:srgbClr val="726A5E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4991100"/>
            <a:ext cx="5964836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9" y="4381500"/>
            <a:ext cx="7035701" cy="466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9" y="5915264"/>
            <a:ext cx="1449115" cy="1364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170466" y="3540652"/>
            <a:ext cx="4575773" cy="3126848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414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7505700"/>
            <a:ext cx="43656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2243" y="7606248"/>
            <a:ext cx="37223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&lt;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xml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&lt;DataSection1&gt;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&lt;element1&gt;…&lt;/element1&gt;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&lt;element2&gt;…&lt;/element2&gt;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&lt;/DataSection1&gt;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&lt;DataSection2&gt;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&lt;element1&gt;…&lt;/element1&gt;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&lt;element2&gt;…&lt;/element2&gt;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&lt;/DataSection2&gt;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&lt;/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xml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&gt;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415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32" y="3673475"/>
            <a:ext cx="48037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227577"/>
            <a:ext cx="3324225" cy="140970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82905706"/>
              </p:ext>
            </p:extLst>
          </p:nvPr>
        </p:nvGraphicFramePr>
        <p:xfrm>
          <a:off x="3581400" y="1680633"/>
          <a:ext cx="14224000" cy="948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416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5057">
            <a:off x="8957329" y="7176846"/>
            <a:ext cx="2049744" cy="240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7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007">
            <a:off x="2073561" y="7891273"/>
            <a:ext cx="2553853" cy="14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25330" y="8039100"/>
            <a:ext cx="1895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 rot="210075">
            <a:off x="2693939" y="8201609"/>
            <a:ext cx="1902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eturn </a:t>
            </a:r>
          </a:p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App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86" y="4972050"/>
            <a:ext cx="1619250" cy="16954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 animBg="1"/>
      <p:bldP spid="14339" grpId="0"/>
      <p:bldP spid="14364" grpId="0"/>
      <p:bldP spid="9" grpId="0" animBg="1"/>
      <p:bldP spid="10" grpId="0"/>
      <p:bldGraphic spid="16" grpId="0">
        <p:bldAsOne/>
      </p:bldGraphic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861298" y="571500"/>
            <a:ext cx="12907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8000" dirty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i</a:t>
            </a:r>
            <a:r>
              <a:rPr lang="en-US" sz="8000" dirty="0" smtClean="0">
                <a:solidFill>
                  <a:srgbClr val="0092D1"/>
                </a:solidFill>
                <a:latin typeface="Ubuntu Titling Bold" charset="0"/>
                <a:ea typeface="ＭＳ Ｐゴシック" charset="0"/>
                <a:cs typeface="Ubuntu Titling Bold" charset="0"/>
                <a:sym typeface="Ubuntu Titling Bold" charset="0"/>
              </a:rPr>
              <a:t>mplementations details</a:t>
            </a:r>
            <a:endParaRPr lang="en-US" sz="8000" dirty="0">
              <a:solidFill>
                <a:srgbClr val="0092D1"/>
              </a:solidFill>
              <a:latin typeface="Ubuntu Titling Bold" charset="0"/>
              <a:ea typeface="ＭＳ Ｐゴシック" charset="0"/>
              <a:cs typeface="Ubuntu Titling Bold" charset="0"/>
              <a:sym typeface="Ubuntu Titling Bold" charset="0"/>
            </a:endParaRPr>
          </a:p>
        </p:txBody>
      </p: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381000" y="12687300"/>
            <a:ext cx="20607338" cy="525463"/>
            <a:chOff x="0" y="-40"/>
            <a:chExt cx="12981" cy="331"/>
          </a:xfrm>
        </p:grpSpPr>
        <p:sp>
          <p:nvSpPr>
            <p:cNvPr id="17415" name="Rectangle 4"/>
            <p:cNvSpPr>
              <a:spLocks/>
            </p:cNvSpPr>
            <p:nvPr/>
          </p:nvSpPr>
          <p:spPr bwMode="auto">
            <a:xfrm>
              <a:off x="0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7416" name="Rectangle 5"/>
            <p:cNvSpPr>
              <a:spLocks/>
            </p:cNvSpPr>
            <p:nvPr/>
          </p:nvSpPr>
          <p:spPr bwMode="auto">
            <a:xfrm>
              <a:off x="12486" y="-40"/>
              <a:ext cx="28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600">
                  <a:solidFill>
                    <a:srgbClr val="8C8F93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05</a:t>
              </a:r>
            </a:p>
          </p:txBody>
        </p:sp>
        <p:sp>
          <p:nvSpPr>
            <p:cNvPr id="17417" name="Oval 6"/>
            <p:cNvSpPr>
              <a:spLocks/>
            </p:cNvSpPr>
            <p:nvPr/>
          </p:nvSpPr>
          <p:spPr bwMode="auto">
            <a:xfrm>
              <a:off x="1153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8" name="Rectangle 7"/>
            <p:cNvSpPr>
              <a:spLocks/>
            </p:cNvSpPr>
            <p:nvPr/>
          </p:nvSpPr>
          <p:spPr bwMode="auto">
            <a:xfrm>
              <a:off x="5408" y="28"/>
              <a:ext cx="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en-US" sz="2600" dirty="0">
                <a:solidFill>
                  <a:srgbClr val="8C8F93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sp>
          <p:nvSpPr>
            <p:cNvPr id="17419" name="Oval 8"/>
            <p:cNvSpPr>
              <a:spLocks/>
            </p:cNvSpPr>
            <p:nvPr/>
          </p:nvSpPr>
          <p:spPr bwMode="auto">
            <a:xfrm>
              <a:off x="1165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Oval 9"/>
            <p:cNvSpPr>
              <a:spLocks/>
            </p:cNvSpPr>
            <p:nvPr/>
          </p:nvSpPr>
          <p:spPr bwMode="auto">
            <a:xfrm>
              <a:off x="1177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1" name="Oval 10"/>
            <p:cNvSpPr>
              <a:spLocks/>
            </p:cNvSpPr>
            <p:nvPr/>
          </p:nvSpPr>
          <p:spPr bwMode="auto">
            <a:xfrm>
              <a:off x="11896" y="128"/>
              <a:ext cx="80" cy="80"/>
            </a:xfrm>
            <a:prstGeom prst="ellipse">
              <a:avLst/>
            </a:prstGeom>
            <a:solidFill>
              <a:srgbClr val="C9C9B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2" name="Oval 11"/>
            <p:cNvSpPr>
              <a:spLocks/>
            </p:cNvSpPr>
            <p:nvPr/>
          </p:nvSpPr>
          <p:spPr bwMode="auto">
            <a:xfrm>
              <a:off x="12016" y="128"/>
              <a:ext cx="80" cy="80"/>
            </a:xfrm>
            <a:prstGeom prst="ellipse">
              <a:avLst/>
            </a:prstGeom>
            <a:solidFill>
              <a:srgbClr val="00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6" name="Freeform 25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12789" y="62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rgbClr val="C9C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Freeform 26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-5400000">
              <a:off x="12240" y="64"/>
              <a:ext cx="192" cy="192"/>
            </a:xfrm>
            <a:custGeom>
              <a:avLst/>
              <a:gdLst>
                <a:gd name="T0" fmla="*/ 0 w 21157"/>
                <a:gd name="T1" fmla="*/ 2 h 21066"/>
                <a:gd name="T2" fmla="*/ 0 w 21157"/>
                <a:gd name="T3" fmla="*/ 2 h 21066"/>
                <a:gd name="T4" fmla="*/ 1 w 21157"/>
                <a:gd name="T5" fmla="*/ 0 h 21066"/>
                <a:gd name="T6" fmla="*/ 1 w 21157"/>
                <a:gd name="T7" fmla="*/ 0 h 21066"/>
                <a:gd name="T8" fmla="*/ 2 w 21157"/>
                <a:gd name="T9" fmla="*/ 2 h 21066"/>
                <a:gd name="T10" fmla="*/ 2 w 21157"/>
                <a:gd name="T11" fmla="*/ 2 h 21066"/>
                <a:gd name="T12" fmla="*/ 0 w 21157"/>
                <a:gd name="T13" fmla="*/ 2 h 21066"/>
                <a:gd name="T14" fmla="*/ 0 w 21157"/>
                <a:gd name="T15" fmla="*/ 2 h 2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57" h="21066">
                  <a:moveTo>
                    <a:pt x="1127" y="21066"/>
                  </a:moveTo>
                  <a:cubicBezTo>
                    <a:pt x="219" y="21066"/>
                    <a:pt x="-316" y="20042"/>
                    <a:pt x="203" y="19054"/>
                  </a:cubicBezTo>
                  <a:cubicBezTo>
                    <a:pt x="722" y="18066"/>
                    <a:pt x="9096" y="1513"/>
                    <a:pt x="9356" y="948"/>
                  </a:cubicBezTo>
                  <a:cubicBezTo>
                    <a:pt x="9842" y="-110"/>
                    <a:pt x="11035" y="-534"/>
                    <a:pt x="11814" y="1019"/>
                  </a:cubicBezTo>
                  <a:cubicBezTo>
                    <a:pt x="12592" y="2572"/>
                    <a:pt x="20765" y="18666"/>
                    <a:pt x="21025" y="19089"/>
                  </a:cubicBezTo>
                  <a:cubicBezTo>
                    <a:pt x="21284" y="19513"/>
                    <a:pt x="21284" y="21066"/>
                    <a:pt x="19857" y="21066"/>
                  </a:cubicBezTo>
                  <a:cubicBezTo>
                    <a:pt x="18430" y="21066"/>
                    <a:pt x="1127" y="21066"/>
                    <a:pt x="1127" y="21066"/>
                  </a:cubicBezTo>
                  <a:close/>
                  <a:moveTo>
                    <a:pt x="1127" y="21066"/>
                  </a:moveTo>
                </a:path>
              </a:pathLst>
            </a:custGeom>
            <a:solidFill>
              <a:srgbClr val="C9C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1762974" y="8039100"/>
            <a:ext cx="18582426" cy="44196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lIns="0" tIns="0" rIns="0" bIns="0"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Application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submits a request for a </a:t>
            </a:r>
            <a:r>
              <a:rPr lang="en-US" sz="1800" b="1" dirty="0" smtClean="0">
                <a:solidFill>
                  <a:schemeClr val="bg2"/>
                </a:solidFill>
              </a:rPr>
              <a:t>Data Page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GET_MY_DATA function. A  </a:t>
            </a:r>
            <a:r>
              <a:rPr lang="en-US" sz="1800" b="1" dirty="0" smtClean="0">
                <a:solidFill>
                  <a:schemeClr val="bg2"/>
                </a:solidFill>
              </a:rPr>
              <a:t>Data Page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collection of data sets required to perform an application function. For example, header and detail data sets used to render a report.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parameters in </a:t>
            </a:r>
            <a:r>
              <a:rPr lang="en-US" sz="1800" b="1" dirty="0" smtClean="0">
                <a:solidFill>
                  <a:schemeClr val="bg2"/>
                </a:solidFill>
              </a:rPr>
              <a:t>Input XML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1800" b="1" dirty="0" smtClean="0">
                <a:solidFill>
                  <a:schemeClr val="bg2"/>
                </a:solidFill>
              </a:rPr>
              <a:t>Operational Metadata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GET_MY_DATA dispatches the call to the corresponding </a:t>
            </a:r>
            <a:r>
              <a:rPr lang="en-US" sz="1800" b="1" dirty="0" smtClean="0">
                <a:solidFill>
                  <a:schemeClr val="bg2"/>
                </a:solidFill>
              </a:rPr>
              <a:t>Data Page Assembler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program.</a:t>
            </a:r>
          </a:p>
          <a:p>
            <a:pPr algn="l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Data Page Assembler 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set of programs specific to a particular </a:t>
            </a:r>
            <a:r>
              <a:rPr lang="en-US" sz="1800" b="1" dirty="0" smtClean="0">
                <a:solidFill>
                  <a:schemeClr val="bg2"/>
                </a:solidFill>
              </a:rPr>
              <a:t>Data Page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It executes the workflow to collect all required data sets and packages them in a single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 XML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document. The Assembler requests relational data sets from </a:t>
            </a:r>
            <a:r>
              <a:rPr lang="en-US" sz="1800" b="1" dirty="0" smtClean="0">
                <a:solidFill>
                  <a:schemeClr val="bg2"/>
                </a:solidFill>
              </a:rPr>
              <a:t>Library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and/or </a:t>
            </a:r>
            <a:r>
              <a:rPr lang="en-US" sz="1800" b="1" dirty="0" smtClean="0">
                <a:solidFill>
                  <a:schemeClr val="bg2"/>
                </a:solidFill>
              </a:rPr>
              <a:t>Custom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programs. It may filter, join, sort, and format returned data sets.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Data Library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contains table functions that return relational data sets that are expected to be re-usable by multiple application modules. They are tuned for re-usability and performance, and are parameterized for data source selection and scope.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</a:rPr>
              <a:t>Custom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programs return relational data sets that are not expected to be re-used. They can be coded within the </a:t>
            </a:r>
            <a:r>
              <a:rPr lang="en-US" sz="1800" b="1" dirty="0" smtClean="0">
                <a:solidFill>
                  <a:schemeClr val="bg2"/>
                </a:solidFill>
              </a:rPr>
              <a:t>Data Page Assembler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All external </a:t>
            </a:r>
            <a:r>
              <a:rPr lang="en-US" sz="1800" b="1" dirty="0" smtClean="0">
                <a:solidFill>
                  <a:schemeClr val="bg2"/>
                </a:solidFill>
              </a:rPr>
              <a:t>Data Sources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DBLinked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hosting Oracle database.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" y="2857500"/>
            <a:ext cx="2895600" cy="1849546"/>
          </a:xfrm>
          <a:prstGeom prst="rect">
            <a:avLst/>
          </a:prstGeom>
        </p:spPr>
      </p:pic>
      <p:pic>
        <p:nvPicPr>
          <p:cNvPr id="17438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700"/>
            <a:ext cx="2895600" cy="18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0" y="3244735"/>
            <a:ext cx="932997" cy="878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7" y="6405222"/>
            <a:ext cx="932997" cy="87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20" y="3756441"/>
            <a:ext cx="4391024" cy="2909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4" y="4541468"/>
            <a:ext cx="1905000" cy="807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453" y="4645238"/>
            <a:ext cx="2314763" cy="1579629"/>
          </a:xfrm>
          <a:prstGeom prst="rect">
            <a:avLst/>
          </a:prstGeom>
        </p:spPr>
      </p:pic>
      <p:pic>
        <p:nvPicPr>
          <p:cNvPr id="17443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644" y="6186772"/>
            <a:ext cx="2317801" cy="158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44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645" y="3008242"/>
            <a:ext cx="2317801" cy="158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71" y="3132293"/>
            <a:ext cx="970055" cy="598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635" y="4645238"/>
            <a:ext cx="970055" cy="598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493" y="6312054"/>
            <a:ext cx="1066373" cy="6191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06874" y="1828130"/>
            <a:ext cx="21850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Application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23" y="4812783"/>
            <a:ext cx="2430435" cy="23898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53895" y="6282035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TFN_DL_2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8" y="6609366"/>
            <a:ext cx="2376488" cy="11420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82815" y="6820060"/>
            <a:ext cx="16949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CUSTOM</a:t>
            </a:r>
            <a:r>
              <a:rPr lang="en-US" sz="1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DATA SET</a:t>
            </a:r>
            <a:endParaRPr lang="en-US" sz="18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88" y="3029942"/>
            <a:ext cx="3686175" cy="19145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630" y="2765734"/>
            <a:ext cx="2430102" cy="23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98" y="4813812"/>
            <a:ext cx="3686175" cy="18826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86298" y="4224635"/>
            <a:ext cx="169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TFN_DL_1</a:t>
            </a:r>
            <a:endParaRPr 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84785" y="3312740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TFN_R1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Assemble complete R1 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data set using library and 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custom components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579617" y="5089358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TFN_R2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Assemble complete </a:t>
            </a:r>
            <a:r>
              <a:rPr lang="en-US" sz="1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R2 </a:t>
            </a:r>
            <a:endParaRPr lang="en-US" sz="18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data set using library and 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custom components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35" y="5243783"/>
            <a:ext cx="2775429" cy="21031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731">
            <a:off x="7463414" y="921295"/>
            <a:ext cx="1083484" cy="643388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325">
            <a:off x="4864395" y="4385257"/>
            <a:ext cx="65230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71" y="3113571"/>
            <a:ext cx="4386429" cy="3486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0379" y="4355971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Operational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494" y="5981700"/>
            <a:ext cx="809625" cy="8858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89" y="3644326"/>
            <a:ext cx="2531712" cy="6858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297" y="5432793"/>
            <a:ext cx="2651696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252">
            <a:off x="12806619" y="4622335"/>
            <a:ext cx="3067050" cy="6858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993" y="3677663"/>
            <a:ext cx="2876550" cy="619125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001" y="5272995"/>
            <a:ext cx="28781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782">
            <a:off x="15662653" y="6235655"/>
            <a:ext cx="2876550" cy="619125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558">
            <a:off x="1604962" y="3206274"/>
            <a:ext cx="2581275" cy="990600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571">
            <a:off x="1222396" y="4370871"/>
            <a:ext cx="2600325" cy="971550"/>
          </a:xfrm>
          <a:prstGeom prst="rect">
            <a:avLst/>
          </a:prstGeom>
        </p:spPr>
      </p:pic>
      <p:sp>
        <p:nvSpPr>
          <p:cNvPr id="2059" name="TextBox 2058"/>
          <p:cNvSpPr txBox="1"/>
          <p:nvPr/>
        </p:nvSpPr>
        <p:spPr>
          <a:xfrm>
            <a:off x="5557881" y="2705638"/>
            <a:ext cx="162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Dispatch</a:t>
            </a:r>
          </a:p>
        </p:txBody>
      </p:sp>
      <p:sp>
        <p:nvSpPr>
          <p:cNvPr id="2060" name="TextBox 2059"/>
          <p:cNvSpPr txBox="1"/>
          <p:nvPr/>
        </p:nvSpPr>
        <p:spPr>
          <a:xfrm>
            <a:off x="10172243" y="2411431"/>
            <a:ext cx="378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 Page Assembler </a:t>
            </a:r>
          </a:p>
        </p:txBody>
      </p:sp>
      <p:sp>
        <p:nvSpPr>
          <p:cNvPr id="2061" name="TextBox 2060"/>
          <p:cNvSpPr txBox="1"/>
          <p:nvPr/>
        </p:nvSpPr>
        <p:spPr>
          <a:xfrm>
            <a:off x="14340145" y="2188273"/>
            <a:ext cx="229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 Library </a:t>
            </a:r>
          </a:p>
        </p:txBody>
      </p:sp>
      <p:sp>
        <p:nvSpPr>
          <p:cNvPr id="2062" name="TextBox 2061"/>
          <p:cNvSpPr txBox="1"/>
          <p:nvPr/>
        </p:nvSpPr>
        <p:spPr>
          <a:xfrm>
            <a:off x="17066570" y="2272725"/>
            <a:ext cx="2442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 Sources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 animBg="1"/>
      <p:bldP spid="20" grpId="0"/>
      <p:bldP spid="16" grpId="0"/>
      <p:bldP spid="19" grpId="0"/>
      <p:bldP spid="47" grpId="0"/>
      <p:bldP spid="48" grpId="0"/>
      <p:bldP spid="21" grpId="0"/>
      <p:bldP spid="2059" grpId="0"/>
      <p:bldP spid="2060" grpId="0"/>
      <p:bldP spid="2061" grpId="0"/>
      <p:bldP spid="20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2D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7E5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p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ean bac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9C9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clean bac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lean b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Pages>0</Pages>
  <Words>507</Words>
  <Characters>0</Characters>
  <Application>Microsoft Office PowerPoint</Application>
  <PresentationFormat>Custom</PresentationFormat>
  <Lines>0</Lines>
  <Paragraphs>85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open</vt:lpstr>
      <vt:lpstr>clean back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Sveta</dc:creator>
  <cp:lastModifiedBy>Sveta</cp:lastModifiedBy>
  <cp:revision>115</cp:revision>
  <dcterms:modified xsi:type="dcterms:W3CDTF">2012-02-08T22:32:07Z</dcterms:modified>
</cp:coreProperties>
</file>